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768"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3/18/15</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3/18/15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3/18/15</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3/18/15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3/18/15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3/18/15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3/18/15</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3/18/15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3/18/15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3/18/15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3/18/15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3/18/15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3/18/15</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3/18/15</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1.jpg"/><Relationship Id="rId5" Type="http://schemas.openxmlformats.org/officeDocument/2006/relationships/image" Target="../media/image12.png"/><Relationship Id="rId6" Type="http://schemas.microsoft.com/office/2007/relationships/hdphoto" Target="../media/hdphoto2.wdp"/><Relationship Id="rId7" Type="http://schemas.openxmlformats.org/officeDocument/2006/relationships/image" Target="../media/image13.png"/><Relationship Id="rId8"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5.wdp"/><Relationship Id="rId5" Type="http://schemas.openxmlformats.org/officeDocument/2006/relationships/image" Target="../media/image17.png"/><Relationship Id="rId6" Type="http://schemas.microsoft.com/office/2007/relationships/hdphoto" Target="../media/hdphoto6.wdp"/><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microsoft.com/office/2007/relationships/hdphoto" Target="../media/hdphoto7.wdp"/><Relationship Id="rId4"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6000" dirty="0" smtClean="0">
                <a:latin typeface="TTGCheerios"/>
                <a:cs typeface="TTGCheerios"/>
              </a:rPr>
              <a:t>Fossils Teach Us</a:t>
            </a:r>
            <a:endParaRPr lang="en-US" sz="6000" dirty="0">
              <a:latin typeface="TTGCheerios"/>
              <a:cs typeface="TTGCheerios"/>
            </a:endParaRPr>
          </a:p>
        </p:txBody>
      </p:sp>
      <p:sp>
        <p:nvSpPr>
          <p:cNvPr id="3" name="Subtitle 2"/>
          <p:cNvSpPr>
            <a:spLocks noGrp="1"/>
          </p:cNvSpPr>
          <p:nvPr>
            <p:ph type="subTitle" idx="1"/>
          </p:nvPr>
        </p:nvSpPr>
        <p:spPr/>
        <p:txBody>
          <a:bodyPr/>
          <a:lstStyle/>
          <a:p>
            <a:pPr algn="ctr"/>
            <a:r>
              <a:rPr lang="en-US" b="1" dirty="0" smtClean="0"/>
              <a:t>4</a:t>
            </a:r>
            <a:r>
              <a:rPr lang="en-US" b="1" baseline="30000" dirty="0" smtClean="0"/>
              <a:t>th</a:t>
            </a:r>
            <a:r>
              <a:rPr lang="en-US" b="1" dirty="0" smtClean="0"/>
              <a:t> Grade Common Core</a:t>
            </a:r>
            <a:endParaRPr lang="en-US" b="1" dirty="0"/>
          </a:p>
        </p:txBody>
      </p:sp>
    </p:spTree>
    <p:extLst>
      <p:ext uri="{BB962C8B-B14F-4D97-AF65-F5344CB8AC3E}">
        <p14:creationId xmlns:p14="http://schemas.microsoft.com/office/powerpoint/2010/main" val="1389451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TGCheerios"/>
                <a:cs typeface="TTGCheerios"/>
              </a:rPr>
              <a:t>Brochure Time</a:t>
            </a:r>
            <a:endParaRPr lang="en-US" dirty="0">
              <a:latin typeface="TTGCheerios"/>
              <a:cs typeface="TTGCheerios"/>
            </a:endParaRPr>
          </a:p>
        </p:txBody>
      </p:sp>
      <p:sp>
        <p:nvSpPr>
          <p:cNvPr id="3" name="Content Placeholder 2"/>
          <p:cNvSpPr>
            <a:spLocks noGrp="1"/>
          </p:cNvSpPr>
          <p:nvPr>
            <p:ph idx="1"/>
          </p:nvPr>
        </p:nvSpPr>
        <p:spPr/>
        <p:txBody>
          <a:bodyPr/>
          <a:lstStyle/>
          <a:p>
            <a:r>
              <a:rPr lang="en-US" dirty="0" smtClean="0">
                <a:latin typeface="ParentTrees"/>
                <a:cs typeface="ParentTrees"/>
              </a:rPr>
              <a:t>Complete the Brochure of Utah: Then and Now to analyze how Utah has changed over time.</a:t>
            </a:r>
            <a:endParaRPr lang="en-US" dirty="0">
              <a:latin typeface="ParentTrees"/>
              <a:cs typeface="ParentTrees"/>
            </a:endParaRPr>
          </a:p>
        </p:txBody>
      </p:sp>
    </p:spTree>
    <p:extLst>
      <p:ext uri="{BB962C8B-B14F-4D97-AF65-F5344CB8AC3E}">
        <p14:creationId xmlns:p14="http://schemas.microsoft.com/office/powerpoint/2010/main" val="3695603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8014724" cy="1417638"/>
          </a:xfrm>
        </p:spPr>
        <p:txBody>
          <a:bodyPr/>
          <a:lstStyle/>
          <a:p>
            <a:r>
              <a:rPr lang="en-US" dirty="0" smtClean="0">
                <a:latin typeface="TTGCheerios"/>
                <a:cs typeface="TTGCheerios"/>
              </a:rPr>
              <a:t>Fossils Teach Us About Life:</a:t>
            </a:r>
            <a:br>
              <a:rPr lang="en-US" dirty="0" smtClean="0">
                <a:latin typeface="TTGCheerios"/>
                <a:cs typeface="TTGCheerios"/>
              </a:rPr>
            </a:br>
            <a:r>
              <a:rPr lang="en-US" dirty="0" smtClean="0">
                <a:latin typeface="TTGCheerios"/>
                <a:cs typeface="TTGCheerios"/>
              </a:rPr>
              <a:t>What Did Dinosaurs Eat?</a:t>
            </a:r>
            <a:endParaRPr lang="en-US" dirty="0">
              <a:latin typeface="TTGCheerios"/>
              <a:cs typeface="TTGCheerios"/>
            </a:endParaRPr>
          </a:p>
        </p:txBody>
      </p:sp>
      <p:sp>
        <p:nvSpPr>
          <p:cNvPr id="3" name="Content Placeholder 2"/>
          <p:cNvSpPr>
            <a:spLocks noGrp="1"/>
          </p:cNvSpPr>
          <p:nvPr>
            <p:ph idx="1"/>
          </p:nvPr>
        </p:nvSpPr>
        <p:spPr>
          <a:xfrm>
            <a:off x="0" y="1753314"/>
            <a:ext cx="9144000" cy="4182035"/>
          </a:xfrm>
        </p:spPr>
        <p:txBody>
          <a:bodyPr/>
          <a:lstStyle/>
          <a:p>
            <a:r>
              <a:rPr lang="en-US" b="1" dirty="0" smtClean="0">
                <a:latin typeface="ParentTrees"/>
                <a:cs typeface="ParentTrees"/>
              </a:rPr>
              <a:t>Look at the pictures of dinosaurs and try to decide which thing they ate from the other column. </a:t>
            </a:r>
            <a:endParaRPr lang="en-US" b="1" dirty="0">
              <a:latin typeface="ParentTrees"/>
              <a:cs typeface="ParentTrees"/>
            </a:endParaRPr>
          </a:p>
        </p:txBody>
      </p:sp>
      <p:pic>
        <p:nvPicPr>
          <p:cNvPr id="5" name="Picture 4" descr="images-12.jpeg"/>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00342" y="2479913"/>
            <a:ext cx="2687966" cy="2200230"/>
          </a:xfrm>
          <a:prstGeom prst="rect">
            <a:avLst/>
          </a:prstGeom>
        </p:spPr>
      </p:pic>
      <p:pic>
        <p:nvPicPr>
          <p:cNvPr id="6" name="Picture 5" descr="trex.teet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531" y="4680142"/>
            <a:ext cx="2903809" cy="2177857"/>
          </a:xfrm>
          <a:prstGeom prst="rect">
            <a:avLst/>
          </a:prstGeom>
        </p:spPr>
      </p:pic>
      <p:pic>
        <p:nvPicPr>
          <p:cNvPr id="7" name="Picture 6" descr="ecad9c08c678809b3696a1ec77f02e0c57113e53.jpg"/>
          <p:cNvPicPr>
            <a:picLocks noChangeAspect="1"/>
          </p:cNvPicPr>
          <p:nvPr/>
        </p:nvPicPr>
        <p:blipFill rotWithShape="1">
          <a:blip r:embed="rId5">
            <a:extLst>
              <a:ext uri="{BEBA8EAE-BF5A-486C-A8C5-ECC9F3942E4B}">
                <a14:imgProps xmlns:a14="http://schemas.microsoft.com/office/drawing/2010/main">
                  <a14:imgLayer r:embed="rId6">
                    <a14:imgEffect>
                      <a14:backgroundRemoval t="750" b="96500" l="350" r="98252"/>
                    </a14:imgEffect>
                  </a14:imgLayer>
                </a14:imgProps>
              </a:ext>
              <a:ext uri="{28A0092B-C50C-407E-A947-70E740481C1C}">
                <a14:useLocalDpi xmlns:a14="http://schemas.microsoft.com/office/drawing/2010/main" val="0"/>
              </a:ext>
            </a:extLst>
          </a:blip>
          <a:srcRect t="18861"/>
          <a:stretch/>
        </p:blipFill>
        <p:spPr>
          <a:xfrm>
            <a:off x="6359159" y="2664507"/>
            <a:ext cx="1776182" cy="2015635"/>
          </a:xfrm>
          <a:prstGeom prst="rect">
            <a:avLst/>
          </a:prstGeom>
        </p:spPr>
      </p:pic>
      <p:pic>
        <p:nvPicPr>
          <p:cNvPr id="8" name="Picture 7" descr="EEX_DIN012TRIPER_006.jpg"/>
          <p:cNvPicPr>
            <a:picLocks noChangeAspect="1"/>
          </p:cNvPicPr>
          <p:nvPr/>
        </p:nvPicPr>
        <p:blipFill>
          <a:blip r:embed="rId7">
            <a:extLst>
              <a:ext uri="{BEBA8EAE-BF5A-486C-A8C5-ECC9F3942E4B}">
                <a14:imgProps xmlns:a14="http://schemas.microsoft.com/office/drawing/2010/main">
                  <a14:imgLayer r:embed="rId8">
                    <a14:imgEffect>
                      <a14:backgroundRemoval t="0" b="100000" l="1429" r="99524"/>
                    </a14:imgEffect>
                  </a14:imgLayer>
                </a14:imgProps>
              </a:ext>
              <a:ext uri="{28A0092B-C50C-407E-A947-70E740481C1C}">
                <a14:useLocalDpi xmlns:a14="http://schemas.microsoft.com/office/drawing/2010/main" val="0"/>
              </a:ext>
            </a:extLst>
          </a:blip>
          <a:stretch>
            <a:fillRect/>
          </a:stretch>
        </p:blipFill>
        <p:spPr>
          <a:xfrm>
            <a:off x="6042574" y="4342743"/>
            <a:ext cx="2092767" cy="2321975"/>
          </a:xfrm>
          <a:prstGeom prst="rect">
            <a:avLst/>
          </a:prstGeom>
        </p:spPr>
      </p:pic>
      <p:cxnSp>
        <p:nvCxnSpPr>
          <p:cNvPr id="10" name="Straight Connector 9"/>
          <p:cNvCxnSpPr/>
          <p:nvPr/>
        </p:nvCxnSpPr>
        <p:spPr>
          <a:xfrm>
            <a:off x="3244340" y="3962247"/>
            <a:ext cx="3114819" cy="1725717"/>
          </a:xfrm>
          <a:prstGeom prst="line">
            <a:avLst/>
          </a:prstGeom>
        </p:spPr>
        <p:style>
          <a:lnRef idx="2">
            <a:schemeClr val="accent3"/>
          </a:lnRef>
          <a:fillRef idx="0">
            <a:schemeClr val="accent3"/>
          </a:fillRef>
          <a:effectRef idx="1">
            <a:schemeClr val="accent3"/>
          </a:effectRef>
          <a:fontRef idx="minor">
            <a:schemeClr val="tx1"/>
          </a:fontRef>
        </p:style>
      </p:cxnSp>
      <p:cxnSp>
        <p:nvCxnSpPr>
          <p:cNvPr id="12" name="Straight Connector 11"/>
          <p:cNvCxnSpPr/>
          <p:nvPr/>
        </p:nvCxnSpPr>
        <p:spPr>
          <a:xfrm flipV="1">
            <a:off x="3396740" y="3713743"/>
            <a:ext cx="3114819" cy="2221607"/>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949708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TGCheerios"/>
                <a:cs typeface="TTGCheerios"/>
              </a:rPr>
              <a:t>We Compare Fossils to Now</a:t>
            </a:r>
            <a:endParaRPr lang="en-US" dirty="0">
              <a:latin typeface="TTGCheerios"/>
              <a:cs typeface="TTGCheerios"/>
            </a:endParaRPr>
          </a:p>
        </p:txBody>
      </p:sp>
      <p:sp>
        <p:nvSpPr>
          <p:cNvPr id="3" name="Content Placeholder 2"/>
          <p:cNvSpPr>
            <a:spLocks noGrp="1"/>
          </p:cNvSpPr>
          <p:nvPr>
            <p:ph idx="1"/>
          </p:nvPr>
        </p:nvSpPr>
        <p:spPr/>
        <p:txBody>
          <a:bodyPr/>
          <a:lstStyle/>
          <a:p>
            <a:pPr>
              <a:spcBef>
                <a:spcPts val="0"/>
              </a:spcBef>
            </a:pPr>
            <a:r>
              <a:rPr lang="en-US" dirty="0" smtClean="0">
                <a:latin typeface="ParentTrees"/>
                <a:cs typeface="ParentTrees"/>
              </a:rPr>
              <a:t>Remember the Triceratops mouth?</a:t>
            </a:r>
          </a:p>
          <a:p>
            <a:pPr>
              <a:spcBef>
                <a:spcPts val="0"/>
              </a:spcBef>
            </a:pPr>
            <a:r>
              <a:rPr lang="en-US" dirty="0" smtClean="0">
                <a:latin typeface="ParentTrees"/>
                <a:cs typeface="ParentTrees"/>
              </a:rPr>
              <a:t>How do we know that they were plant eaters?</a:t>
            </a:r>
          </a:p>
          <a:p>
            <a:pPr lvl="1">
              <a:spcBef>
                <a:spcPts val="0"/>
              </a:spcBef>
            </a:pPr>
            <a:r>
              <a:rPr lang="en-US" dirty="0" smtClean="0">
                <a:latin typeface="ParentTrees"/>
                <a:cs typeface="ParentTrees"/>
              </a:rPr>
              <a:t>WE COMPARE THEM TO ANIMALS NOW!</a:t>
            </a:r>
          </a:p>
          <a:p>
            <a:pPr>
              <a:spcBef>
                <a:spcPts val="0"/>
              </a:spcBef>
            </a:pPr>
            <a:r>
              <a:rPr lang="en-US" dirty="0" smtClean="0">
                <a:latin typeface="ParentTrees"/>
                <a:cs typeface="ParentTrees"/>
              </a:rPr>
              <a:t>What do you notice?</a:t>
            </a:r>
            <a:endParaRPr lang="en-US" dirty="0">
              <a:latin typeface="ParentTrees"/>
              <a:cs typeface="ParentTrees"/>
            </a:endParaRPr>
          </a:p>
        </p:txBody>
      </p:sp>
      <p:pic>
        <p:nvPicPr>
          <p:cNvPr id="4" name="Picture 3" descr="images-12.jpeg"/>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0" y="3512564"/>
            <a:ext cx="4609341" cy="3345436"/>
          </a:xfrm>
          <a:prstGeom prst="rect">
            <a:avLst/>
          </a:prstGeom>
        </p:spPr>
      </p:pic>
      <p:pic>
        <p:nvPicPr>
          <p:cNvPr id="5" name="Picture 4" descr="images-1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342" y="3617103"/>
            <a:ext cx="4482954" cy="3240897"/>
          </a:xfrm>
          <a:prstGeom prst="rect">
            <a:avLst/>
          </a:prstGeom>
        </p:spPr>
      </p:pic>
    </p:spTree>
    <p:extLst>
      <p:ext uri="{BB962C8B-B14F-4D97-AF65-F5344CB8AC3E}">
        <p14:creationId xmlns:p14="http://schemas.microsoft.com/office/powerpoint/2010/main" val="1445387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849064" cy="1417638"/>
          </a:xfrm>
        </p:spPr>
        <p:txBody>
          <a:bodyPr/>
          <a:lstStyle/>
          <a:p>
            <a:r>
              <a:rPr lang="en-US" dirty="0" smtClean="0">
                <a:latin typeface="TTGCheerios"/>
                <a:cs typeface="TTGCheerios"/>
              </a:rPr>
              <a:t>Fossils Teach Us About Life:</a:t>
            </a:r>
            <a:br>
              <a:rPr lang="en-US" dirty="0" smtClean="0">
                <a:latin typeface="TTGCheerios"/>
                <a:cs typeface="TTGCheerios"/>
              </a:rPr>
            </a:br>
            <a:r>
              <a:rPr lang="en-US" dirty="0" smtClean="0">
                <a:latin typeface="TTGCheerios"/>
                <a:cs typeface="TTGCheerios"/>
              </a:rPr>
              <a:t>What Plants Existed?</a:t>
            </a:r>
            <a:endParaRPr lang="en-US" dirty="0">
              <a:latin typeface="TTGCheerios"/>
              <a:cs typeface="TTGCheerios"/>
            </a:endParaRPr>
          </a:p>
        </p:txBody>
      </p:sp>
      <p:sp>
        <p:nvSpPr>
          <p:cNvPr id="3" name="Content Placeholder 2"/>
          <p:cNvSpPr>
            <a:spLocks noGrp="1"/>
          </p:cNvSpPr>
          <p:nvPr>
            <p:ph idx="1"/>
          </p:nvPr>
        </p:nvSpPr>
        <p:spPr/>
        <p:txBody>
          <a:bodyPr/>
          <a:lstStyle/>
          <a:p>
            <a:r>
              <a:rPr lang="en-US" dirty="0" smtClean="0">
                <a:latin typeface="ParentTrees"/>
                <a:cs typeface="ParentTrees"/>
              </a:rPr>
              <a:t>Not only did dinosaurs become fossils, but PLANTS did too! This way we are able to look at what plants existed. </a:t>
            </a:r>
            <a:endParaRPr lang="en-US" dirty="0">
              <a:latin typeface="ParentTrees"/>
              <a:cs typeface="ParentTrees"/>
            </a:endParaRPr>
          </a:p>
        </p:txBody>
      </p:sp>
      <p:pic>
        <p:nvPicPr>
          <p:cNvPr id="4" name="Picture 3" descr="triassic-plant_1258_990x74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92" y="4024872"/>
            <a:ext cx="3531319" cy="2649382"/>
          </a:xfrm>
          <a:prstGeom prst="rect">
            <a:avLst/>
          </a:prstGeom>
        </p:spPr>
      </p:pic>
      <p:pic>
        <p:nvPicPr>
          <p:cNvPr id="5" name="Picture 4" descr="1538884_orig.jpg"/>
          <p:cNvPicPr>
            <a:picLocks noChangeAspect="1"/>
          </p:cNvPicPr>
          <p:nvPr/>
        </p:nvPicPr>
        <p:blipFill>
          <a:blip r:embed="rId3">
            <a:extLst>
              <a:ext uri="{BEBA8EAE-BF5A-486C-A8C5-ECC9F3942E4B}">
                <a14:imgProps xmlns:a14="http://schemas.microsoft.com/office/drawing/2010/main">
                  <a14:imgLayer r:embed="rId4">
                    <a14:imgEffect>
                      <a14:backgroundRemoval t="0" b="98707" l="5500" r="93500"/>
                    </a14:imgEffect>
                  </a14:imgLayer>
                </a14:imgProps>
              </a:ext>
              <a:ext uri="{28A0092B-C50C-407E-A947-70E740481C1C}">
                <a14:useLocalDpi xmlns:a14="http://schemas.microsoft.com/office/drawing/2010/main" val="0"/>
              </a:ext>
            </a:extLst>
          </a:blip>
          <a:stretch>
            <a:fillRect/>
          </a:stretch>
        </p:blipFill>
        <p:spPr>
          <a:xfrm>
            <a:off x="3080582" y="3202699"/>
            <a:ext cx="4044635" cy="2345888"/>
          </a:xfrm>
          <a:prstGeom prst="rect">
            <a:avLst/>
          </a:prstGeom>
        </p:spPr>
      </p:pic>
      <p:pic>
        <p:nvPicPr>
          <p:cNvPr id="6" name="Picture 5" descr="images-13.jpeg"/>
          <p:cNvPicPr>
            <a:picLocks noChangeAspect="1"/>
          </p:cNvPicPr>
          <p:nvPr/>
        </p:nvPicPr>
        <p:blipFill>
          <a:blip r:embed="rId5">
            <a:extLst>
              <a:ext uri="{BEBA8EAE-BF5A-486C-A8C5-ECC9F3942E4B}">
                <a14:imgProps xmlns:a14="http://schemas.microsoft.com/office/drawing/2010/main">
                  <a14:imgLayer r:embed="rId6">
                    <a14:imgEffect>
                      <a14:backgroundRemoval t="0" b="100000" l="0" r="90196"/>
                    </a14:imgEffect>
                  </a14:imgLayer>
                </a14:imgProps>
              </a:ext>
              <a:ext uri="{28A0092B-C50C-407E-A947-70E740481C1C}">
                <a14:useLocalDpi xmlns:a14="http://schemas.microsoft.com/office/drawing/2010/main" val="0"/>
              </a:ext>
            </a:extLst>
          </a:blip>
          <a:stretch>
            <a:fillRect/>
          </a:stretch>
        </p:blipFill>
        <p:spPr>
          <a:xfrm rot="1193690">
            <a:off x="6553200" y="3575454"/>
            <a:ext cx="2590800" cy="3098800"/>
          </a:xfrm>
          <a:prstGeom prst="rect">
            <a:avLst/>
          </a:prstGeom>
        </p:spPr>
      </p:pic>
    </p:spTree>
    <p:extLst>
      <p:ext uri="{BB962C8B-B14F-4D97-AF65-F5344CB8AC3E}">
        <p14:creationId xmlns:p14="http://schemas.microsoft.com/office/powerpoint/2010/main" val="183642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TGCheerios"/>
                <a:cs typeface="TTGCheerios"/>
              </a:rPr>
              <a:t>Scientists Use This To Make Educated Guesses</a:t>
            </a:r>
            <a:endParaRPr lang="en-US" dirty="0">
              <a:latin typeface="TTGCheerios"/>
              <a:cs typeface="TTGCheerios"/>
            </a:endParaRPr>
          </a:p>
        </p:txBody>
      </p:sp>
      <p:sp>
        <p:nvSpPr>
          <p:cNvPr id="3" name="Content Placeholder 2"/>
          <p:cNvSpPr>
            <a:spLocks noGrp="1"/>
          </p:cNvSpPr>
          <p:nvPr>
            <p:ph idx="1"/>
          </p:nvPr>
        </p:nvSpPr>
        <p:spPr>
          <a:xfrm>
            <a:off x="165658" y="1621345"/>
            <a:ext cx="8978342" cy="4182035"/>
          </a:xfrm>
        </p:spPr>
        <p:txBody>
          <a:bodyPr/>
          <a:lstStyle/>
          <a:p>
            <a:pPr marL="0" indent="0">
              <a:buNone/>
            </a:pPr>
            <a:r>
              <a:rPr lang="en-US" dirty="0" smtClean="0">
                <a:latin typeface="ParentTrees"/>
                <a:cs typeface="ParentTrees"/>
              </a:rPr>
              <a:t>This is a scientist’s IDEA of what ancient earth MIGHT HAVE looked at one point. </a:t>
            </a:r>
            <a:endParaRPr lang="en-US" dirty="0">
              <a:latin typeface="ParentTrees"/>
              <a:cs typeface="ParentTrees"/>
            </a:endParaRPr>
          </a:p>
        </p:txBody>
      </p:sp>
      <p:pic>
        <p:nvPicPr>
          <p:cNvPr id="4" name="Picture 3" descr="triassic_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297" y="2404809"/>
            <a:ext cx="7159942" cy="4419027"/>
          </a:xfrm>
          <a:prstGeom prst="rect">
            <a:avLst/>
          </a:prstGeom>
        </p:spPr>
      </p:pic>
    </p:spTree>
    <p:extLst>
      <p:ext uri="{BB962C8B-B14F-4D97-AF65-F5344CB8AC3E}">
        <p14:creationId xmlns:p14="http://schemas.microsoft.com/office/powerpoint/2010/main" val="3310525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890479" cy="1417638"/>
          </a:xfrm>
        </p:spPr>
        <p:txBody>
          <a:bodyPr/>
          <a:lstStyle/>
          <a:p>
            <a:r>
              <a:rPr lang="en-US" dirty="0" smtClean="0">
                <a:latin typeface="TTGCheerios"/>
                <a:cs typeface="TTGCheerios"/>
              </a:rPr>
              <a:t>Fossils Teach Us About Life:</a:t>
            </a:r>
            <a:r>
              <a:rPr lang="en-US" dirty="0">
                <a:latin typeface="TTGCheerios"/>
                <a:cs typeface="TTGCheerios"/>
              </a:rPr>
              <a:t/>
            </a:r>
            <a:br>
              <a:rPr lang="en-US" dirty="0">
                <a:latin typeface="TTGCheerios"/>
                <a:cs typeface="TTGCheerios"/>
              </a:rPr>
            </a:br>
            <a:r>
              <a:rPr lang="en-US" dirty="0" smtClean="0">
                <a:latin typeface="TTGCheerios"/>
                <a:cs typeface="TTGCheerios"/>
              </a:rPr>
              <a:t>Has Earth Changed?</a:t>
            </a:r>
            <a:endParaRPr lang="en-US" dirty="0">
              <a:latin typeface="TTGCheerios"/>
              <a:cs typeface="TTGCheerios"/>
            </a:endParaRPr>
          </a:p>
        </p:txBody>
      </p:sp>
      <p:sp>
        <p:nvSpPr>
          <p:cNvPr id="3" name="Content Placeholder 2"/>
          <p:cNvSpPr>
            <a:spLocks noGrp="1"/>
          </p:cNvSpPr>
          <p:nvPr>
            <p:ph idx="1"/>
          </p:nvPr>
        </p:nvSpPr>
        <p:spPr>
          <a:xfrm>
            <a:off x="179462" y="1648956"/>
            <a:ext cx="8821311" cy="4182035"/>
          </a:xfrm>
        </p:spPr>
        <p:txBody>
          <a:bodyPr>
            <a:normAutofit/>
          </a:bodyPr>
          <a:lstStyle/>
          <a:p>
            <a:pPr marL="0" indent="0" algn="just">
              <a:buNone/>
            </a:pPr>
            <a:r>
              <a:rPr lang="en-US" sz="2200" dirty="0" smtClean="0">
                <a:latin typeface="ParentTrees"/>
                <a:cs typeface="ParentTrees"/>
              </a:rPr>
              <a:t>Something we know is Earth changes every day. There are always new volcano eruptions, earthquakes, floods, and other natural occurrences that change the way Earth looks. Mountains grow, valleys form.</a:t>
            </a:r>
          </a:p>
          <a:p>
            <a:pPr marL="0" indent="0" algn="just">
              <a:buNone/>
            </a:pPr>
            <a:r>
              <a:rPr lang="en-US" sz="2200" dirty="0" smtClean="0">
                <a:latin typeface="ParentTrees"/>
                <a:cs typeface="ParentTrees"/>
              </a:rPr>
              <a:t>Fossils help us learn more about how the Earth has changed.</a:t>
            </a:r>
          </a:p>
          <a:p>
            <a:pPr marL="0" indent="0" algn="just">
              <a:buNone/>
            </a:pPr>
            <a:r>
              <a:rPr lang="en-US" sz="2200" dirty="0" smtClean="0">
                <a:latin typeface="ParentTrees"/>
                <a:cs typeface="ParentTrees"/>
              </a:rPr>
              <a:t>For example: What comes to mind when you see these fossils? Where were they found? </a:t>
            </a:r>
            <a:endParaRPr lang="en-US" sz="2200" dirty="0">
              <a:latin typeface="ParentTrees"/>
              <a:cs typeface="ParentTrees"/>
            </a:endParaRPr>
          </a:p>
          <a:p>
            <a:pPr marL="0" indent="0" algn="just">
              <a:spcBef>
                <a:spcPts val="0"/>
              </a:spcBef>
              <a:buNone/>
            </a:pPr>
            <a:r>
              <a:rPr lang="en-US" sz="2200" dirty="0" smtClean="0">
                <a:latin typeface="ParentTrees"/>
                <a:cs typeface="ParentTrees"/>
              </a:rPr>
              <a:t>Pair/Share with an elbow partner. </a:t>
            </a:r>
          </a:p>
        </p:txBody>
      </p:sp>
      <p:pic>
        <p:nvPicPr>
          <p:cNvPr id="4" name="Picture 3" descr="mold-and-cast.jpeg"/>
          <p:cNvPicPr>
            <a:picLocks noChangeAspect="1"/>
          </p:cNvPicPr>
          <p:nvPr/>
        </p:nvPicPr>
        <p:blipFill>
          <a:blip r:embed="rId2">
            <a:extLst>
              <a:ext uri="{BEBA8EAE-BF5A-486C-A8C5-ECC9F3942E4B}">
                <a14:imgProps xmlns:a14="http://schemas.microsoft.com/office/drawing/2010/main">
                  <a14:imgLayer r:embed="rId3">
                    <a14:imgEffect>
                      <a14:backgroundRemoval t="0" b="90761" l="3200" r="97200">
                        <a14:foregroundMark x1="28000" y1="28261" x2="28000" y2="28261"/>
                      </a14:backgroundRemoval>
                    </a14:imgEffect>
                  </a14:imgLayer>
                </a14:imgProps>
              </a:ext>
              <a:ext uri="{28A0092B-C50C-407E-A947-70E740481C1C}">
                <a14:useLocalDpi xmlns:a14="http://schemas.microsoft.com/office/drawing/2010/main" val="0"/>
              </a:ext>
            </a:extLst>
          </a:blip>
          <a:stretch>
            <a:fillRect/>
          </a:stretch>
        </p:blipFill>
        <p:spPr>
          <a:xfrm>
            <a:off x="5025031" y="4215837"/>
            <a:ext cx="3975741" cy="2926145"/>
          </a:xfrm>
          <a:prstGeom prst="rect">
            <a:avLst/>
          </a:prstGeom>
        </p:spPr>
      </p:pic>
      <p:pic>
        <p:nvPicPr>
          <p:cNvPr id="5" name="Picture 4" descr="fish-preview.jpg"/>
          <p:cNvPicPr>
            <a:picLocks noChangeAspect="1"/>
          </p:cNvPicPr>
          <p:nvPr/>
        </p:nvPicPr>
        <p:blipFill rotWithShape="1">
          <a:blip r:embed="rId4">
            <a:extLst>
              <a:ext uri="{28A0092B-C50C-407E-A947-70E740481C1C}">
                <a14:useLocalDpi xmlns:a14="http://schemas.microsoft.com/office/drawing/2010/main" val="0"/>
              </a:ext>
            </a:extLst>
          </a:blip>
          <a:srcRect l="13353" t="24049" r="19287" b="23648"/>
          <a:stretch/>
        </p:blipFill>
        <p:spPr>
          <a:xfrm>
            <a:off x="897316" y="4899104"/>
            <a:ext cx="3133706" cy="1946609"/>
          </a:xfrm>
          <a:prstGeom prst="rect">
            <a:avLst/>
          </a:prstGeom>
        </p:spPr>
      </p:pic>
    </p:spTree>
    <p:extLst>
      <p:ext uri="{BB962C8B-B14F-4D97-AF65-F5344CB8AC3E}">
        <p14:creationId xmlns:p14="http://schemas.microsoft.com/office/powerpoint/2010/main" val="2676754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890479" cy="1417638"/>
          </a:xfrm>
        </p:spPr>
        <p:txBody>
          <a:bodyPr/>
          <a:lstStyle/>
          <a:p>
            <a:r>
              <a:rPr lang="en-US" dirty="0" smtClean="0">
                <a:latin typeface="TTGCheerios"/>
                <a:cs typeface="TTGCheerios"/>
              </a:rPr>
              <a:t>Fossils Teach Us About Life:</a:t>
            </a:r>
            <a:r>
              <a:rPr lang="en-US" dirty="0">
                <a:latin typeface="TTGCheerios"/>
                <a:cs typeface="TTGCheerios"/>
              </a:rPr>
              <a:t/>
            </a:r>
            <a:br>
              <a:rPr lang="en-US" dirty="0">
                <a:latin typeface="TTGCheerios"/>
                <a:cs typeface="TTGCheerios"/>
              </a:rPr>
            </a:br>
            <a:r>
              <a:rPr lang="en-US" dirty="0" smtClean="0">
                <a:latin typeface="TTGCheerios"/>
                <a:cs typeface="TTGCheerios"/>
              </a:rPr>
              <a:t>Has Earth Changed?</a:t>
            </a:r>
            <a:endParaRPr lang="en-US" dirty="0">
              <a:latin typeface="TTGCheerios"/>
              <a:cs typeface="TTGCheerios"/>
            </a:endParaRPr>
          </a:p>
        </p:txBody>
      </p:sp>
      <p:sp>
        <p:nvSpPr>
          <p:cNvPr id="3" name="Content Placeholder 2"/>
          <p:cNvSpPr>
            <a:spLocks noGrp="1"/>
          </p:cNvSpPr>
          <p:nvPr>
            <p:ph idx="1"/>
          </p:nvPr>
        </p:nvSpPr>
        <p:spPr>
          <a:xfrm>
            <a:off x="179462" y="1648956"/>
            <a:ext cx="8821311" cy="5209044"/>
          </a:xfrm>
        </p:spPr>
        <p:txBody>
          <a:bodyPr>
            <a:normAutofit/>
          </a:bodyPr>
          <a:lstStyle/>
          <a:p>
            <a:pPr marL="0" indent="0" algn="just">
              <a:buNone/>
            </a:pPr>
            <a:r>
              <a:rPr lang="en-US" sz="2200" dirty="0" smtClean="0">
                <a:latin typeface="ParentTrees"/>
                <a:cs typeface="ParentTrees"/>
              </a:rPr>
              <a:t>You probably decided these fossils were found near an ocean or lake . . . But they were found in an area that looks like this:</a:t>
            </a:r>
          </a:p>
          <a:p>
            <a:pPr marL="0" indent="0" algn="just">
              <a:buNone/>
            </a:pPr>
            <a:endParaRPr lang="en-US" sz="2200" dirty="0">
              <a:latin typeface="ParentTrees"/>
              <a:cs typeface="ParentTrees"/>
            </a:endParaRPr>
          </a:p>
          <a:p>
            <a:pPr marL="0" indent="0" algn="just">
              <a:buNone/>
            </a:pPr>
            <a:endParaRPr lang="en-US" sz="2200" dirty="0" smtClean="0">
              <a:latin typeface="ParentTrees"/>
              <a:cs typeface="ParentTrees"/>
            </a:endParaRPr>
          </a:p>
          <a:p>
            <a:pPr marL="0" indent="0" algn="just">
              <a:buNone/>
            </a:pPr>
            <a:endParaRPr lang="en-US" sz="2200" dirty="0">
              <a:latin typeface="ParentTrees"/>
              <a:cs typeface="ParentTrees"/>
            </a:endParaRPr>
          </a:p>
          <a:p>
            <a:pPr marL="0" indent="0" algn="just">
              <a:buNone/>
            </a:pPr>
            <a:endParaRPr lang="en-US" sz="2200" dirty="0" smtClean="0">
              <a:latin typeface="ParentTrees"/>
              <a:cs typeface="ParentTrees"/>
            </a:endParaRPr>
          </a:p>
          <a:p>
            <a:pPr marL="0" indent="0" algn="just">
              <a:buNone/>
            </a:pPr>
            <a:endParaRPr lang="en-US" sz="2200" dirty="0">
              <a:latin typeface="ParentTrees"/>
              <a:cs typeface="ParentTrees"/>
            </a:endParaRPr>
          </a:p>
          <a:p>
            <a:pPr marL="0" indent="0" algn="just">
              <a:buNone/>
            </a:pPr>
            <a:r>
              <a:rPr lang="en-US" sz="2200" dirty="0" smtClean="0">
                <a:latin typeface="ParentTrees"/>
                <a:cs typeface="ParentTrees"/>
              </a:rPr>
              <a:t>Scientists use this information to learn that Earth changed and this USED to be UNDERWATER! By the way, this is UTAH.</a:t>
            </a:r>
          </a:p>
          <a:p>
            <a:pPr marL="0" indent="0" algn="just">
              <a:buNone/>
            </a:pPr>
            <a:endParaRPr lang="en-US" sz="2200" dirty="0">
              <a:latin typeface="ParentTrees"/>
              <a:cs typeface="ParentTrees"/>
            </a:endParaRPr>
          </a:p>
          <a:p>
            <a:pPr marL="0" indent="0" algn="just">
              <a:buNone/>
            </a:pPr>
            <a:endParaRPr lang="en-US" sz="2200" dirty="0" smtClean="0">
              <a:latin typeface="ParentTrees"/>
              <a:cs typeface="ParentTrees"/>
            </a:endParaRPr>
          </a:p>
          <a:p>
            <a:pPr marL="0" indent="0" algn="just">
              <a:buNone/>
            </a:pPr>
            <a:endParaRPr lang="en-US" sz="2200" dirty="0">
              <a:latin typeface="ParentTrees"/>
              <a:cs typeface="ParentTrees"/>
            </a:endParaRPr>
          </a:p>
          <a:p>
            <a:pPr marL="0" indent="0" algn="just">
              <a:buNone/>
            </a:pPr>
            <a:endParaRPr lang="en-US" sz="2200" dirty="0" smtClean="0">
              <a:latin typeface="ParentTrees"/>
              <a:cs typeface="ParentTrees"/>
            </a:endParaRPr>
          </a:p>
          <a:p>
            <a:pPr marL="0" indent="0" algn="just">
              <a:buNone/>
            </a:pPr>
            <a:endParaRPr lang="en-US" sz="2200" dirty="0" smtClean="0">
              <a:latin typeface="ParentTrees"/>
              <a:cs typeface="ParentTrees"/>
            </a:endParaRPr>
          </a:p>
        </p:txBody>
      </p:sp>
      <p:pic>
        <p:nvPicPr>
          <p:cNvPr id="6" name="Picture 5" descr="panoCONTACTU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8203"/>
            <a:ext cx="9144000" cy="3200400"/>
          </a:xfrm>
          <a:prstGeom prst="rect">
            <a:avLst/>
          </a:prstGeom>
        </p:spPr>
      </p:pic>
    </p:spTree>
    <p:extLst>
      <p:ext uri="{BB962C8B-B14F-4D97-AF65-F5344CB8AC3E}">
        <p14:creationId xmlns:p14="http://schemas.microsoft.com/office/powerpoint/2010/main" val="3362582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TGCheerios"/>
                <a:cs typeface="TTGCheerios"/>
              </a:rPr>
              <a:t>Lake Bonneville </a:t>
            </a:r>
            <a:endParaRPr lang="en-US" dirty="0">
              <a:latin typeface="TTGCheerios"/>
              <a:cs typeface="TTGCheerios"/>
            </a:endParaRPr>
          </a:p>
        </p:txBody>
      </p:sp>
      <p:sp>
        <p:nvSpPr>
          <p:cNvPr id="3" name="Content Placeholder 2"/>
          <p:cNvSpPr>
            <a:spLocks noGrp="1"/>
          </p:cNvSpPr>
          <p:nvPr>
            <p:ph idx="1"/>
          </p:nvPr>
        </p:nvSpPr>
        <p:spPr>
          <a:xfrm>
            <a:off x="0" y="1822360"/>
            <a:ext cx="9144000" cy="5118476"/>
          </a:xfrm>
        </p:spPr>
        <p:txBody>
          <a:bodyPr>
            <a:normAutofit lnSpcReduction="10000"/>
          </a:bodyPr>
          <a:lstStyle/>
          <a:p>
            <a:pPr marL="0" indent="0" algn="just">
              <a:buNone/>
            </a:pPr>
            <a:r>
              <a:rPr lang="en-US" dirty="0">
                <a:latin typeface="ParentTrees"/>
                <a:cs typeface="ParentTrees"/>
              </a:rPr>
              <a:t>Lake Bonneville was a predominantly freshwater lake that formed about 32,000 years ago and covered 20,000 square miles (almost a quarter of Utah). It reached depths of 1,000 feet, compared to about 33 feet today and a 13-foot average depth). 14,500 years ago, a breach in a sandstone wall, now known as Red Rock Pass, Idaho, resulted in the biggest flash flood this planet has ever known. Water poured through at an estimated 159,000,000 gallons of water every SECOND—the lake dropped around 350 feet in just a couple of weeks. Only 500 years later, severe droughts nearly eliminated the lake altogether! Old shorelines and fossils left by Lake Bonneville can be found and seen up in the mountain ranges surrounding the Salt Lake Valley.</a:t>
            </a:r>
          </a:p>
        </p:txBody>
      </p:sp>
    </p:spTree>
    <p:extLst>
      <p:ext uri="{BB962C8B-B14F-4D97-AF65-F5344CB8AC3E}">
        <p14:creationId xmlns:p14="http://schemas.microsoft.com/office/powerpoint/2010/main" val="142154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3896" y="79468"/>
            <a:ext cx="3800104" cy="1417638"/>
          </a:xfrm>
        </p:spPr>
        <p:txBody>
          <a:bodyPr/>
          <a:lstStyle/>
          <a:p>
            <a:r>
              <a:rPr lang="en-US" dirty="0" smtClean="0">
                <a:latin typeface="TTGCheerios"/>
                <a:cs typeface="TTGCheerios"/>
              </a:rPr>
              <a:t>Lake Bonneville</a:t>
            </a:r>
            <a:endParaRPr lang="en-US" dirty="0">
              <a:latin typeface="TTGCheerios"/>
              <a:cs typeface="TTGCheerios"/>
            </a:endParaRPr>
          </a:p>
        </p:txBody>
      </p:sp>
      <p:sp>
        <p:nvSpPr>
          <p:cNvPr id="3" name="Content Placeholder 2"/>
          <p:cNvSpPr>
            <a:spLocks noGrp="1"/>
          </p:cNvSpPr>
          <p:nvPr>
            <p:ph idx="1"/>
          </p:nvPr>
        </p:nvSpPr>
        <p:spPr>
          <a:xfrm>
            <a:off x="5343895" y="1767134"/>
            <a:ext cx="3800105" cy="5090866"/>
          </a:xfrm>
        </p:spPr>
        <p:txBody>
          <a:bodyPr/>
          <a:lstStyle/>
          <a:p>
            <a:r>
              <a:rPr lang="en-US" dirty="0" smtClean="0">
                <a:latin typeface="ParentTrees"/>
                <a:cs typeface="ParentTrees"/>
              </a:rPr>
              <a:t>There used to be a lot more water in Utah than there is now. </a:t>
            </a:r>
          </a:p>
          <a:p>
            <a:r>
              <a:rPr lang="en-US" dirty="0" smtClean="0">
                <a:latin typeface="ParentTrees"/>
                <a:cs typeface="ParentTrees"/>
              </a:rPr>
              <a:t>All that’s left is the Great Salt Lake – and this is much, much smaller! </a:t>
            </a:r>
          </a:p>
          <a:p>
            <a:r>
              <a:rPr lang="en-US" dirty="0" smtClean="0">
                <a:latin typeface="ParentTrees"/>
                <a:cs typeface="ParentTrees"/>
              </a:rPr>
              <a:t>Because of fossils, we know that Utah has changed A LOT. </a:t>
            </a:r>
            <a:endParaRPr lang="en-US" dirty="0">
              <a:latin typeface="ParentTrees"/>
              <a:cs typeface="ParentTrees"/>
            </a:endParaRPr>
          </a:p>
        </p:txBody>
      </p:sp>
      <p:pic>
        <p:nvPicPr>
          <p:cNvPr id="4" name="Picture 3" descr="bonnevil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43896" cy="6858000"/>
          </a:xfrm>
          <a:prstGeom prst="rect">
            <a:avLst/>
          </a:prstGeom>
        </p:spPr>
      </p:pic>
    </p:spTree>
    <p:extLst>
      <p:ext uri="{BB962C8B-B14F-4D97-AF65-F5344CB8AC3E}">
        <p14:creationId xmlns:p14="http://schemas.microsoft.com/office/powerpoint/2010/main" val="4173935260"/>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60</TotalTime>
  <Words>467</Words>
  <Application>Microsoft Macintosh PowerPoint</Application>
  <PresentationFormat>On-screen Show (4:3)</PresentationFormat>
  <Paragraphs>37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Habitat</vt:lpstr>
      <vt:lpstr>Fossils Teach Us</vt:lpstr>
      <vt:lpstr>Fossils Teach Us About Life: What Did Dinosaurs Eat?</vt:lpstr>
      <vt:lpstr>We Compare Fossils to Now</vt:lpstr>
      <vt:lpstr>Fossils Teach Us About Life: What Plants Existed?</vt:lpstr>
      <vt:lpstr>Scientists Use This To Make Educated Guesses</vt:lpstr>
      <vt:lpstr>Fossils Teach Us About Life: Has Earth Changed?</vt:lpstr>
      <vt:lpstr>Fossils Teach Us About Life: Has Earth Changed?</vt:lpstr>
      <vt:lpstr>Lake Bonneville </vt:lpstr>
      <vt:lpstr>Lake Bonneville</vt:lpstr>
      <vt:lpstr>Brochure Time</vt:lpstr>
    </vt:vector>
  </TitlesOfParts>
  <Company>Alpine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Fossils Teach Us</dc:title>
  <dc:creator>Admin Technology</dc:creator>
  <cp:lastModifiedBy>Admin Technology</cp:lastModifiedBy>
  <cp:revision>6</cp:revision>
  <dcterms:created xsi:type="dcterms:W3CDTF">2015-03-19T02:03:58Z</dcterms:created>
  <dcterms:modified xsi:type="dcterms:W3CDTF">2015-03-19T03:04:34Z</dcterms:modified>
</cp:coreProperties>
</file>